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56" r:id="rId2"/>
    <p:sldId id="259" r:id="rId3"/>
    <p:sldId id="257" r:id="rId4"/>
    <p:sldId id="260" r:id="rId5"/>
    <p:sldId id="261" r:id="rId6"/>
    <p:sldId id="262" r:id="rId7"/>
    <p:sldId id="266" r:id="rId8"/>
    <p:sldId id="268" r:id="rId9"/>
    <p:sldId id="269" r:id="rId10"/>
    <p:sldId id="267" r:id="rId11"/>
    <p:sldId id="263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lly McLellan" initials="H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85" autoAdjust="0"/>
  </p:normalViewPr>
  <p:slideViewPr>
    <p:cSldViewPr>
      <p:cViewPr>
        <p:scale>
          <a:sx n="100" d="100"/>
          <a:sy n="100" d="100"/>
        </p:scale>
        <p:origin x="-186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lly.mclellan\Dropbox\Northern%20Pike%20Data\Lake%20Roosevelt%20Northern%20Pike%20Annual%20Removal%20Summary_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[Lake Roosevelt Northern Pike Annual Removal Summary_Master.xlsx]Master Summary All Years!PivotTable3</c:name>
    <c:fmtId val="9"/>
  </c:pivotSource>
  <c:chart>
    <c:title>
      <c:layout/>
      <c:overlay val="0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'Master Summary All Years'!$I$2:$I$3</c:f>
              <c:strCache>
                <c:ptCount val="1"/>
                <c:pt idx="0">
                  <c:v>Reward</c:v>
                </c:pt>
              </c:strCache>
            </c:strRef>
          </c:tx>
          <c:invertIfNegative val="0"/>
          <c:cat>
            <c:strRef>
              <c:f>'Master Summary All Years'!$H$4:$H$7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'Master Summary All Years'!$I$4:$I$7</c:f>
              <c:numCache>
                <c:formatCode>General</c:formatCode>
                <c:ptCount val="3"/>
                <c:pt idx="0">
                  <c:v>1095</c:v>
                </c:pt>
                <c:pt idx="1">
                  <c:v>603</c:v>
                </c:pt>
                <c:pt idx="2">
                  <c:v>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1242752"/>
        <c:axId val="130773376"/>
      </c:barChart>
      <c:catAx>
        <c:axId val="121242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0773376"/>
        <c:crosses val="autoZero"/>
        <c:auto val="1"/>
        <c:lblAlgn val="ctr"/>
        <c:lblOffset val="100"/>
        <c:noMultiLvlLbl val="0"/>
      </c:catAx>
      <c:valAx>
        <c:axId val="130773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Total Number of Pike Removed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1242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99B1-A8CC-42E0-881E-E92981173D4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96123-9F1B-47CA-8573-D2A9EB624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9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7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0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40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2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96123-9F1B-47CA-8573-D2A9EB6246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9B2BA01-54FA-4EF9-B924-0C43FF0323E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0405C67-F432-4B4C-90B0-BEA9D877C8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openxmlformats.org/officeDocument/2006/relationships/image" Target="../media/image42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27.gi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633" y="304800"/>
            <a:ext cx="8077200" cy="1219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Lake Roosevelt Northern Pike Suppression and Monitoring -March 2020 Update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8705" y="5380079"/>
            <a:ext cx="84850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Confederated Tribes of the Colville Reservation: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 McLellan and Shay Wolvert </a:t>
            </a:r>
          </a:p>
          <a:p>
            <a:r>
              <a:rPr lang="en-US" sz="1600" i="1" dirty="0" smtClean="0"/>
              <a:t>in collaboration with the Spokane </a:t>
            </a:r>
            <a:r>
              <a:rPr lang="en-US" sz="1600" i="1" dirty="0"/>
              <a:t>Tribe </a:t>
            </a:r>
            <a:r>
              <a:rPr lang="en-US" sz="1600" i="1" dirty="0" smtClean="0"/>
              <a:t>and Washington </a:t>
            </a:r>
            <a:r>
              <a:rPr lang="en-US" sz="1600" i="1" dirty="0"/>
              <a:t>Department of Fish and </a:t>
            </a:r>
            <a:r>
              <a:rPr lang="en-US" sz="1600" i="1" dirty="0" smtClean="0"/>
              <a:t>Wildlife</a:t>
            </a:r>
            <a:endParaRPr lang="en-US" sz="1600" i="1" dirty="0"/>
          </a:p>
        </p:txBody>
      </p:sp>
      <p:pic>
        <p:nvPicPr>
          <p:cNvPr id="8" name="Picture 9" descr="C:\Users\holly.mclellan\Documents\Colville Tribe Documents\CCT log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75484"/>
            <a:ext cx="1077913" cy="107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5"/>
          <a:stretch/>
        </p:blipFill>
        <p:spPr bwMode="auto">
          <a:xfrm>
            <a:off x="4895863" y="3956214"/>
            <a:ext cx="1730113" cy="10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04" y="3956213"/>
            <a:ext cx="1126770" cy="10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100" y="6303409"/>
            <a:ext cx="830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Presented to </a:t>
            </a:r>
            <a:r>
              <a:rPr lang="en-US" sz="1200" dirty="0" smtClean="0"/>
              <a:t>The Fish Passage Operations and Maintenance Team Meeting; March 12, 2020</a:t>
            </a:r>
            <a:endParaRPr lang="en-US" sz="1200" dirty="0"/>
          </a:p>
        </p:txBody>
      </p:sp>
      <p:pic>
        <p:nvPicPr>
          <p:cNvPr id="13" name="Picture 8" descr="C:\Users\holly.mclellan\Pictures\Pictures\Project Photos\Northern Pike\2017\IMG_43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b="34151"/>
          <a:stretch/>
        </p:blipFill>
        <p:spPr bwMode="auto">
          <a:xfrm>
            <a:off x="2158377" y="1676400"/>
            <a:ext cx="4953000" cy="19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Pike Stranding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75191"/>
            <a:ext cx="2743200" cy="4625609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Stranding starts in early March around 1260 </a:t>
            </a:r>
            <a:r>
              <a:rPr lang="en-US" sz="2000" dirty="0" err="1" smtClean="0"/>
              <a:t>msl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Continue to collect data on stranding</a:t>
            </a:r>
          </a:p>
          <a:p>
            <a:endParaRPr lang="en-US" sz="2000" dirty="0" smtClean="0"/>
          </a:p>
          <a:p>
            <a:r>
              <a:rPr lang="en-US" sz="2000" dirty="0" smtClean="0"/>
              <a:t>Future model development to use reservoir operations to kill large numbers of Pike in the spring</a:t>
            </a:r>
          </a:p>
          <a:p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103197"/>
              </p:ext>
            </p:extLst>
          </p:nvPr>
        </p:nvGraphicFramePr>
        <p:xfrm>
          <a:off x="3505200" y="1447800"/>
          <a:ext cx="5476875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SPW 14.0 Graph" r:id="rId3" imgW="5477322" imgH="5222675" progId="SigmaPlotGraphicObject.13">
                  <p:embed/>
                </p:oleObj>
              </mc:Choice>
              <mc:Fallback>
                <p:oleObj name="SPW 14.0 Graph" r:id="rId3" imgW="5477322" imgH="5222675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5200" y="1447800"/>
                        <a:ext cx="5476875" cy="522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50742" y="762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 smtClean="0"/>
              <a:t>Looking to the future</a:t>
            </a:r>
            <a:endParaRPr lang="en-US" sz="40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33400" y="1659787"/>
            <a:ext cx="8077200" cy="47244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</a:pPr>
            <a:r>
              <a:rPr lang="en-US" sz="2000" dirty="0" smtClean="0"/>
              <a:t>The co-managers of Lake Roosevelt will continue to look for funding and implement suppression and monitoring in Lake Roosevelt through at least 2025. 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At that time, our technical team will reconvene and adaptively manage the future direction of the program.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</p:txBody>
      </p:sp>
      <p:pic>
        <p:nvPicPr>
          <p:cNvPr id="20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000"/>
            <a:ext cx="3312386" cy="248429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2198" y="4151802"/>
            <a:ext cx="2734412" cy="20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mtClean="0"/>
              <a:t>Questions?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50" y="1676400"/>
            <a:ext cx="8229600" cy="8382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Many thanks to our amazing partners</a:t>
            </a:r>
            <a:endParaRPr lang="en-US" dirty="0"/>
          </a:p>
        </p:txBody>
      </p:sp>
      <p:pic>
        <p:nvPicPr>
          <p:cNvPr id="6" name="Picture 2" descr="C:\Users\holly.mclellan\Documents\Colville Tribe Documents\Research Projects\Presentations and Handouts\Logos\WDFW Logo\WDFW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" y="3209159"/>
            <a:ext cx="682625" cy="9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www.bpa.gov/news/AboutUs/Logos/brandlogo/BPA-Logo-2015-Color-Tex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4" y="3219517"/>
            <a:ext cx="914400" cy="8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7" descr="Image result for National Park serv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9" descr="Image result for National Park servi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12" y="3190942"/>
            <a:ext cx="762000" cy="93974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199971"/>
            <a:ext cx="898477" cy="8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2" name="Picture 4" descr="Image result for Grant PU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5"/>
          <a:stretch/>
        </p:blipFill>
        <p:spPr bwMode="auto">
          <a:xfrm>
            <a:off x="5132991" y="3340994"/>
            <a:ext cx="1134457" cy="5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Chelan PU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56" y="3015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www.douglaspud.org/_catalogs/masterpage/img/dcpud-circle-logo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03" y="3190942"/>
            <a:ext cx="855287" cy="8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Image result for kalispel tribe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17" y="4509127"/>
            <a:ext cx="1092200" cy="7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mage result for idaho fish and gam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41" y="4411736"/>
            <a:ext cx="838202" cy="8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Image result for USFW service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476" y="4531664"/>
            <a:ext cx="613485" cy="73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Christina Lake Stewardship Societ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60" y="4509127"/>
            <a:ext cx="96202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1" descr="Okanagan Nation Allianc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49" y="4582419"/>
            <a:ext cx="1086830" cy="4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3" descr="https://www.nwcouncil.org/sites/all/themes/nwc_theme/logo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5" descr="https://www.nwcouncil.org/sites/all/themes/nwc_theme/logo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7" descr="https://www.nwcouncil.org/sites/all/themes/nwc_theme/logo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31" descr="Image result for Bureau of indian affairs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9" y="4416031"/>
            <a:ext cx="843652" cy="84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33" descr="Image result for northwest power conservation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37" descr="Image result for northwest power conservation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04" y="4550772"/>
            <a:ext cx="1368781" cy="66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39" descr="Image result for northern pik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41" descr="Image result for northern pik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554" y="5446618"/>
            <a:ext cx="1558061" cy="5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3" descr="Image result for USDA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8" y="5582478"/>
            <a:ext cx="667042" cy="45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5" descr="Image result for university of montana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48" y="5401364"/>
            <a:ext cx="819151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7" descr="Image result for Pacific northwest laboratories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58" y="5524636"/>
            <a:ext cx="1134432" cy="4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secureservercdn.net/104.238.71.140/b63.d34.myftpupload.com/wp-content/themes/ucut/img/logo/logo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36" y="5635758"/>
            <a:ext cx="1032479" cy="4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utoShape 4" descr="Image result for muckleshoot tribe log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6" descr="Image result for muckleshoot tribe logo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8" descr="Image result for muckleshoot tribe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51" y="5504866"/>
            <a:ext cx="911620" cy="7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Northern Pike Suppression and Monitoring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04462"/>
            <a:ext cx="4038601" cy="527733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Suppression Gear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Gillnets </a:t>
            </a:r>
            <a:r>
              <a:rPr lang="en-US" sz="1400" dirty="0" smtClean="0"/>
              <a:t>(All)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Setlines </a:t>
            </a:r>
            <a:r>
              <a:rPr lang="en-US" sz="1400" dirty="0" smtClean="0"/>
              <a:t>(CCT)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Seines/ </a:t>
            </a:r>
            <a:r>
              <a:rPr lang="en-US" sz="2000" dirty="0" err="1" smtClean="0"/>
              <a:t>fyke</a:t>
            </a:r>
            <a:r>
              <a:rPr lang="en-US" sz="2000" dirty="0" smtClean="0"/>
              <a:t> nets </a:t>
            </a:r>
            <a:r>
              <a:rPr lang="en-US" sz="1400" dirty="0" smtClean="0"/>
              <a:t>(CCT/STI)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Boat electrofishing </a:t>
            </a:r>
            <a:r>
              <a:rPr lang="en-US" sz="1400" dirty="0" smtClean="0"/>
              <a:t>(CCT/STI)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Monitoring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Reservoir wide surveys </a:t>
            </a:r>
            <a:r>
              <a:rPr lang="en-US" sz="1400" dirty="0" smtClean="0"/>
              <a:t>(WDFW)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Otolith microchemistry </a:t>
            </a:r>
            <a:r>
              <a:rPr lang="en-US" sz="1400" dirty="0" smtClean="0"/>
              <a:t>(CCT)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eDNA monitoring </a:t>
            </a:r>
            <a:r>
              <a:rPr lang="en-US" sz="1400" dirty="0" smtClean="0"/>
              <a:t>(CCT)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Reward Program $10/head </a:t>
            </a:r>
            <a:r>
              <a:rPr lang="en-US" sz="1400" dirty="0" smtClean="0"/>
              <a:t>(CCT)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Anglers can help protect Lake Roosevelt fisheries</a:t>
            </a:r>
          </a:p>
          <a:p>
            <a:pPr marL="118872" indent="0">
              <a:spcBef>
                <a:spcPts val="600"/>
              </a:spcBef>
              <a:buNone/>
            </a:pPr>
            <a:endParaRPr lang="en-US" sz="2000" dirty="0" smtClean="0"/>
          </a:p>
        </p:txBody>
      </p:sp>
      <p:pic>
        <p:nvPicPr>
          <p:cNvPr id="5" name="Picture 4" descr="C:\Users\holly.mclellan\Dropbox\Northern Pike Research\Pictures\2018\Photo Jul 17, 12 29 24 P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"/>
          <a:stretch/>
        </p:blipFill>
        <p:spPr bwMode="auto">
          <a:xfrm>
            <a:off x="4899561" y="1600200"/>
            <a:ext cx="1779885" cy="21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lly.mclellan\Pictures\Pictures\Project Photos\eDNA Sampling\IMG_5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0153" y="4388964"/>
            <a:ext cx="2373179" cy="17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lly.mclellan\Pictures\Pictures\Project Photos\Northern Pike\2016\Pike 050516 Bi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25222" y="4379982"/>
            <a:ext cx="2383443" cy="178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r="9988"/>
          <a:stretch/>
        </p:blipFill>
        <p:spPr>
          <a:xfrm>
            <a:off x="6983627" y="1600200"/>
            <a:ext cx="1787583" cy="2086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9542" y="374404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Gillnetting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524750" y="374404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Setline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6465496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eDNA Sampling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62800" y="6465495"/>
            <a:ext cx="1608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Boat Electrofishing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0658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458200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Lake Roosevelt Suppression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1524000"/>
            <a:ext cx="4572000" cy="52578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Since 2015, co-managers have removed 12,596 Northern Pike</a:t>
            </a:r>
            <a:endParaRPr lang="en-US" sz="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Majority (99%) of Pike are captured in upper half of the reservoir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Pike are using the Kettle River for spawning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Likely new spawning locations in the Barnaby and Gifford areas.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In 2019, we set 430 nets from the Spokane River confluence to Grand Coulee and captured 3 Pike.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Low densities in the lower section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482701" y="2895600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redo map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52600"/>
            <a:ext cx="3574617" cy="4625975"/>
          </a:xfrm>
        </p:spPr>
      </p:pic>
    </p:spTree>
    <p:extLst>
      <p:ext uri="{BB962C8B-B14F-4D97-AF65-F5344CB8AC3E}">
        <p14:creationId xmlns:p14="http://schemas.microsoft.com/office/powerpoint/2010/main" val="16096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Reward Program</a:t>
            </a:r>
            <a:endParaRPr lang="en-US" sz="40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495800" cy="419099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Program started in May 2017.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6 drop off freezer locations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Payout received 3 </a:t>
            </a:r>
            <a:r>
              <a:rPr lang="en-US" sz="2000" dirty="0" err="1" smtClean="0"/>
              <a:t>wks</a:t>
            </a:r>
            <a:endParaRPr lang="en-US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In 2019, we gave out $3,730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Total to date, $20,710 to anglers</a:t>
            </a:r>
          </a:p>
        </p:txBody>
      </p:sp>
      <p:pic>
        <p:nvPicPr>
          <p:cNvPr id="16" name="Picture 2" descr="C:\Users\holly.mclellan\Pictures\Pictures\Project Photos\Northern Pike\File Jan 18, 10 05 58 AM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3" b="21544"/>
          <a:stretch/>
        </p:blipFill>
        <p:spPr bwMode="auto">
          <a:xfrm>
            <a:off x="5638800" y="4291073"/>
            <a:ext cx="2819400" cy="239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323829"/>
              </p:ext>
            </p:extLst>
          </p:nvPr>
        </p:nvGraphicFramePr>
        <p:xfrm>
          <a:off x="4648200" y="1676400"/>
          <a:ext cx="4038600" cy="251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C:\Users\holly.mclellan\Pictures\Pictures\Project Photos\Northern Pike\2016\PIKE TL 953 and 853 Singers Bay Angling 5-4-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19550"/>
            <a:ext cx="1848262" cy="24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lly.mclellan\Pictures\Pictures\Project Photos\Northern Pike\2016\IMG95135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3" b="4847"/>
          <a:stretch/>
        </p:blipFill>
        <p:spPr bwMode="auto">
          <a:xfrm>
            <a:off x="2971800" y="4038600"/>
            <a:ext cx="1696371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eDNA Monitoring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3838122" cy="4501754"/>
          </a:xfrm>
        </p:spPr>
        <p:txBody>
          <a:bodyPr>
            <a:noAutofit/>
          </a:bodyPr>
          <a:lstStyle/>
          <a:p>
            <a:r>
              <a:rPr lang="en-US" sz="2000" dirty="0" smtClean="0"/>
              <a:t>Monitor 70 sites (May/Sept) </a:t>
            </a:r>
          </a:p>
          <a:p>
            <a:pPr lvl="1"/>
            <a:r>
              <a:rPr lang="en-US" sz="1800" dirty="0" smtClean="0"/>
              <a:t>Douglas PUD monitors the Okanogan monthly</a:t>
            </a:r>
          </a:p>
          <a:p>
            <a:r>
              <a:rPr lang="en-US" sz="2000" dirty="0" smtClean="0"/>
              <a:t>Kettle River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Positive 39 km upstream</a:t>
            </a:r>
          </a:p>
          <a:p>
            <a:r>
              <a:rPr lang="en-US" sz="2000" dirty="0" smtClean="0"/>
              <a:t>Banks Lake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Positives; boat contamination?</a:t>
            </a:r>
          </a:p>
          <a:p>
            <a:r>
              <a:rPr lang="en-US" sz="2000" dirty="0" smtClean="0"/>
              <a:t>Okanogan River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Positive; Fish dump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Good rapid response exercise</a:t>
            </a:r>
          </a:p>
          <a:p>
            <a:r>
              <a:rPr lang="en-US" sz="2000" dirty="0" smtClean="0"/>
              <a:t>Keenleyside Dam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Negative so far</a:t>
            </a:r>
          </a:p>
          <a:p>
            <a:r>
              <a:rPr lang="en-US" sz="2000" dirty="0" smtClean="0"/>
              <a:t>Continue monitoring in 2020</a:t>
            </a:r>
          </a:p>
          <a:p>
            <a:r>
              <a:rPr lang="en-US" sz="2000" dirty="0" smtClean="0"/>
              <a:t>Other agency monitoring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/>
          <a:stretch/>
        </p:blipFill>
        <p:spPr>
          <a:xfrm>
            <a:off x="4114800" y="1828800"/>
            <a:ext cx="5029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Otolith Microchemistry</a:t>
            </a:r>
            <a:endParaRPr lang="en-US" sz="4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524000"/>
            <a:ext cx="3352800" cy="47244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</a:pPr>
            <a:endParaRPr lang="en-US" sz="1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5105400" cy="541020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Used to help understand fish movements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Otoliths are analyzed for the concentration of strontium isotopes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2019 analyzed 41 Pike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12 collected below Keenleyside Dam, BC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24 from Lake Roosevelt and the Sanpoil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5 Spokane River (below Little Falls)</a:t>
            </a:r>
          </a:p>
          <a:p>
            <a:pPr>
              <a:lnSpc>
                <a:spcPct val="120000"/>
              </a:lnSpc>
            </a:pPr>
            <a:r>
              <a:rPr lang="en-US" sz="2200" dirty="0" smtClean="0"/>
              <a:t>Results indicate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BC Pike- multiple life histories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Entire life near Castlegar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Originated in the Pend Oreille River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Moved between Castlegar and Kettle River (shown)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Spokane River Pike: </a:t>
            </a:r>
          </a:p>
          <a:p>
            <a:pPr lvl="2">
              <a:lnSpc>
                <a:spcPct val="120000"/>
              </a:lnSpc>
            </a:pPr>
            <a:r>
              <a:rPr lang="en-US" sz="1400" dirty="0" smtClean="0"/>
              <a:t>All 5 Pike originated in the Columbia River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/>
              <a:t>Sanpoil River </a:t>
            </a:r>
          </a:p>
          <a:p>
            <a:pPr lvl="2">
              <a:lnSpc>
                <a:spcPct val="120000"/>
              </a:lnSpc>
            </a:pPr>
            <a:r>
              <a:rPr lang="en-US" sz="1400" dirty="0" smtClean="0"/>
              <a:t>Potentially originated in PO River (shown)</a:t>
            </a:r>
          </a:p>
          <a:p>
            <a:pPr lvl="1">
              <a:lnSpc>
                <a:spcPct val="120000"/>
              </a:lnSpc>
            </a:pPr>
            <a:endParaRPr lang="en-US" sz="1400" dirty="0"/>
          </a:p>
          <a:p>
            <a:pPr lvl="2">
              <a:lnSpc>
                <a:spcPct val="120000"/>
              </a:lnSpc>
            </a:pPr>
            <a:endParaRPr lang="en-US" sz="1000" dirty="0" smtClean="0"/>
          </a:p>
          <a:p>
            <a:pPr marL="118872" indent="0">
              <a:buNone/>
            </a:pPr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22223" b="29166"/>
          <a:stretch/>
        </p:blipFill>
        <p:spPr>
          <a:xfrm>
            <a:off x="5400161" y="4086225"/>
            <a:ext cx="3697756" cy="2467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24166"/>
          <a:stretch/>
        </p:blipFill>
        <p:spPr>
          <a:xfrm>
            <a:off x="5486400" y="1612153"/>
            <a:ext cx="3525278" cy="2502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51" y="1555367"/>
            <a:ext cx="3412576" cy="25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Flowering Rush</a:t>
            </a:r>
            <a:endParaRPr lang="en-US" dirty="0"/>
          </a:p>
        </p:txBody>
      </p:sp>
      <p:pic>
        <p:nvPicPr>
          <p:cNvPr id="2050" name="Picture 2" descr="C:\Users\holly.mclellan\Dropbox\AIS Project\Flowerig Rush\lower Roosevelt FR surveys 9-26-1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2"/>
          <a:stretch/>
        </p:blipFill>
        <p:spPr bwMode="auto">
          <a:xfrm>
            <a:off x="1219200" y="3657601"/>
            <a:ext cx="66294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4800" y="1600200"/>
            <a:ext cx="8001000" cy="1752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Northern Pike like to spawn on flowering rush (invasive species)</a:t>
            </a:r>
          </a:p>
          <a:p>
            <a:r>
              <a:rPr lang="en-US" sz="2000" dirty="0" smtClean="0"/>
              <a:t>Beds on the Colville Tribes Reservation side of Lake Roosevelt found in 2019</a:t>
            </a:r>
          </a:p>
          <a:p>
            <a:pPr marL="118872" indent="0">
              <a:buNone/>
            </a:pPr>
            <a:endParaRPr lang="en-US" sz="2000" dirty="0" smtClean="0"/>
          </a:p>
          <a:p>
            <a:r>
              <a:rPr lang="en-US" sz="2000" dirty="0" smtClean="0"/>
              <a:t>Look for opportunities to collaborate to remove invasive plants in downstream reservoirs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34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Pike Stranding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7200" y="1775191"/>
            <a:ext cx="3733800" cy="4625609"/>
          </a:xfrm>
        </p:spPr>
        <p:txBody>
          <a:bodyPr>
            <a:noAutofit/>
          </a:bodyPr>
          <a:lstStyle/>
          <a:p>
            <a:r>
              <a:rPr lang="en-US" sz="2000" dirty="0" smtClean="0"/>
              <a:t>Pike move into shallow water in the spring</a:t>
            </a:r>
          </a:p>
          <a:p>
            <a:endParaRPr lang="en-US" sz="2000" dirty="0" smtClean="0"/>
          </a:p>
          <a:p>
            <a:r>
              <a:rPr lang="en-US" sz="2000" dirty="0" smtClean="0"/>
              <a:t>Pike become stranded during spring drawdown on flats</a:t>
            </a:r>
          </a:p>
          <a:p>
            <a:pPr lvl="1"/>
            <a:r>
              <a:rPr lang="en-US" sz="1800" dirty="0" smtClean="0"/>
              <a:t>Barnaby Flats, Kettle Flats</a:t>
            </a:r>
          </a:p>
          <a:p>
            <a:endParaRPr lang="en-US" sz="2000" dirty="0" smtClean="0"/>
          </a:p>
          <a:p>
            <a:r>
              <a:rPr lang="en-US" sz="2000" dirty="0" smtClean="0"/>
              <a:t>Fish composition </a:t>
            </a: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74% Northern Pike</a:t>
            </a:r>
          </a:p>
          <a:p>
            <a:pPr lvl="1"/>
            <a:r>
              <a:rPr lang="en-US" sz="1800" dirty="0" smtClean="0"/>
              <a:t>24% Yellow Perch</a:t>
            </a:r>
          </a:p>
          <a:p>
            <a:pPr lvl="1"/>
            <a:r>
              <a:rPr lang="en-US" sz="1800" dirty="0" smtClean="0"/>
              <a:t>&gt;1% Carp, Tench, RBT</a:t>
            </a:r>
          </a:p>
          <a:p>
            <a:endParaRPr lang="en-US" sz="2000" dirty="0" smtClean="0"/>
          </a:p>
          <a:p>
            <a:r>
              <a:rPr lang="en-US" sz="2000" dirty="0" smtClean="0"/>
              <a:t>99.8% non-native fish</a:t>
            </a:r>
          </a:p>
        </p:txBody>
      </p:sp>
      <p:pic>
        <p:nvPicPr>
          <p:cNvPr id="2050" name="Picture 2" descr="C:\Users\holly.mclellan\Dropbox\Northern Pike Data\Pictures\2020\Photo Mar 02, 1 57 04 P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4"/>
          <a:stretch/>
        </p:blipFill>
        <p:spPr bwMode="auto">
          <a:xfrm>
            <a:off x="4686300" y="1828800"/>
            <a:ext cx="4114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5867400"/>
            <a:ext cx="3048000" cy="38100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Barnaby Flats – March 3, 2020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Barnaby Flats _ May 3 2020</a:t>
            </a:r>
            <a:endParaRPr lang="en-US" dirty="0"/>
          </a:p>
        </p:txBody>
      </p:sp>
      <p:pic>
        <p:nvPicPr>
          <p:cNvPr id="4" name="Video Mar 02, 1 55 40 P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600200"/>
            <a:ext cx="2601913" cy="4625975"/>
          </a:xfrm>
        </p:spPr>
      </p:pic>
      <p:pic>
        <p:nvPicPr>
          <p:cNvPr id="3074" name="Picture 2" descr="C:\Users\holly.mclellan\Dropbox\Northern Pike Data\Pictures\2020\Mar 03, 2020 Barnbary Flats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09912"/>
            <a:ext cx="419100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17526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404 Northern Pike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(elevation 1260)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Size Range 260-498 mm TL (10-20 in.)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50% females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47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3507</TotalTime>
  <Words>581</Words>
  <Application>Microsoft Office PowerPoint</Application>
  <PresentationFormat>On-screen Show (4:3)</PresentationFormat>
  <Paragraphs>110</Paragraphs>
  <Slides>12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Module</vt:lpstr>
      <vt:lpstr>SPW 14.0 Graph</vt:lpstr>
      <vt:lpstr>Lake Roosevelt Northern Pike Suppression and Monitoring -March 2020 Update</vt:lpstr>
      <vt:lpstr>Northern Pike Suppression and Monitoring Program</vt:lpstr>
      <vt:lpstr>Lake Roosevelt Suppression</vt:lpstr>
      <vt:lpstr>Reward Program</vt:lpstr>
      <vt:lpstr>eDNA Monitoring</vt:lpstr>
      <vt:lpstr>Otolith Microchemistry</vt:lpstr>
      <vt:lpstr>Flowering Rush</vt:lpstr>
      <vt:lpstr>Pike Stranding</vt:lpstr>
      <vt:lpstr>Barnaby Flats _ May 3 2020</vt:lpstr>
      <vt:lpstr>Pike Stranding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Pike Expansion</dc:title>
  <dc:creator>Holly McLellan</dc:creator>
  <cp:lastModifiedBy>Holly McLellan</cp:lastModifiedBy>
  <cp:revision>185</cp:revision>
  <dcterms:created xsi:type="dcterms:W3CDTF">2018-11-27T18:03:48Z</dcterms:created>
  <dcterms:modified xsi:type="dcterms:W3CDTF">2020-03-16T17:40:36Z</dcterms:modified>
</cp:coreProperties>
</file>